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97" r:id="rId3"/>
    <p:sldId id="260" r:id="rId4"/>
    <p:sldId id="298" r:id="rId5"/>
    <p:sldId id="299" r:id="rId6"/>
    <p:sldId id="277" r:id="rId7"/>
  </p:sldIdLst>
  <p:sldSz cx="9144000" cy="5143500" type="screen16x9"/>
  <p:notesSz cx="6858000" cy="9144000"/>
  <p:embeddedFontLst>
    <p:embeddedFont>
      <p:font typeface="Nunito Light" pitchFamily="2" charset="0"/>
      <p:regular r:id="rId9"/>
      <p:italic r:id="rId10"/>
    </p:embeddedFont>
    <p:embeddedFont>
      <p:font typeface="Quantico" panose="020B0604020202020204" charset="0"/>
      <p:regular r:id="rId11"/>
      <p:bold r:id="rId12"/>
      <p:italic r:id="rId13"/>
      <p:boldItalic r:id="rId14"/>
    </p:embeddedFont>
    <p:embeddedFont>
      <p:font typeface="Source Code Pro" panose="020B0509030403020204" pitchFamily="49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3C"/>
    <a:srgbClr val="E81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36148-B35B-4323-BCC4-FAA1A6ABA3B8}">
  <a:tblStyle styleId="{FDF36148-B35B-4323-BCC4-FAA1A6ABA3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507D33-F15D-46CC-AE13-E7C55E0330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8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CEB73EE8-FF30-B29D-03E5-500E33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c9050bdf8_0_234:notes">
            <a:extLst>
              <a:ext uri="{FF2B5EF4-FFF2-40B4-BE49-F238E27FC236}">
                <a16:creationId xmlns:a16="http://schemas.microsoft.com/office/drawing/2014/main" id="{FB348763-831A-CB46-92D3-D40CA28C6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c9050bdf8_0_234:notes">
            <a:extLst>
              <a:ext uri="{FF2B5EF4-FFF2-40B4-BE49-F238E27FC236}">
                <a16:creationId xmlns:a16="http://schemas.microsoft.com/office/drawing/2014/main" id="{3B5BB976-D5E6-E3F9-E9E1-9CFE557BA1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04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185AED27-84CD-34A7-1782-3C849760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c9050bdf8_0_234:notes">
            <a:extLst>
              <a:ext uri="{FF2B5EF4-FFF2-40B4-BE49-F238E27FC236}">
                <a16:creationId xmlns:a16="http://schemas.microsoft.com/office/drawing/2014/main" id="{B19F212C-FDB5-FC8C-A795-299945763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c9050bdf8_0_234:notes">
            <a:extLst>
              <a:ext uri="{FF2B5EF4-FFF2-40B4-BE49-F238E27FC236}">
                <a16:creationId xmlns:a16="http://schemas.microsoft.com/office/drawing/2014/main" id="{C92AD0F4-F925-B91B-2D16-3C9A4E64C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73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>
          <a:extLst>
            <a:ext uri="{FF2B5EF4-FFF2-40B4-BE49-F238E27FC236}">
              <a16:creationId xmlns:a16="http://schemas.microsoft.com/office/drawing/2014/main" id="{D6FF13C6-972B-780A-54C4-183F459E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de8bc5b3b_0_635:notes">
            <a:extLst>
              <a:ext uri="{FF2B5EF4-FFF2-40B4-BE49-F238E27FC236}">
                <a16:creationId xmlns:a16="http://schemas.microsoft.com/office/drawing/2014/main" id="{09A71629-2336-BDCC-86AF-707E503B2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1de8bc5b3b_0_635:notes">
            <a:extLst>
              <a:ext uri="{FF2B5EF4-FFF2-40B4-BE49-F238E27FC236}">
                <a16:creationId xmlns:a16="http://schemas.microsoft.com/office/drawing/2014/main" id="{68B4C0DE-5CC9-11BC-156B-7236630C2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35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de8bc5b3b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1de8bc5b3b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95" name="Google Shape;195;p2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5" name="Google Shape;45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3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3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3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3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3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9pPr>
          </a:lstStyle>
          <a:p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2" name="Google Shape;52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5" name="Google Shape;65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03" name="Google Shape;103;p1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20000" y="1357275"/>
            <a:ext cx="4209600" cy="24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84" name="Google Shape;184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87" name="Google Shape;187;p22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91" name="Google Shape;191;p22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7"/>
          <p:cNvGrpSpPr/>
          <p:nvPr/>
        </p:nvGrpSpPr>
        <p:grpSpPr>
          <a:xfrm>
            <a:off x="887286" y="718759"/>
            <a:ext cx="6578100" cy="3985690"/>
            <a:chOff x="772525" y="726625"/>
            <a:chExt cx="6578100" cy="3438300"/>
          </a:xfrm>
        </p:grpSpPr>
        <p:sp>
          <p:nvSpPr>
            <p:cNvPr id="209" name="Google Shape;209;p2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7"/>
          <p:cNvSpPr txBox="1"/>
          <p:nvPr/>
        </p:nvSpPr>
        <p:spPr>
          <a:xfrm>
            <a:off x="965137" y="1119826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220" name="Google Shape;220;p27"/>
          <p:cNvSpPr txBox="1">
            <a:spLocks noGrp="1"/>
          </p:cNvSpPr>
          <p:nvPr>
            <p:ph type="ctrTitle"/>
          </p:nvPr>
        </p:nvSpPr>
        <p:spPr>
          <a:xfrm>
            <a:off x="1589456" y="1097145"/>
            <a:ext cx="5490081" cy="106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Iznajmljivanje društvenih domova u Bjelovaru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921E7-D6E4-40EA-A805-D91560888D84}"/>
              </a:ext>
            </a:extLst>
          </p:cNvPr>
          <p:cNvSpPr/>
          <p:nvPr/>
        </p:nvSpPr>
        <p:spPr>
          <a:xfrm>
            <a:off x="367903" y="4786890"/>
            <a:ext cx="8408193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89790-85CA-2112-CDC0-0A1389F7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8" y="3546242"/>
            <a:ext cx="1885135" cy="10603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05CAF354-F707-7587-7702-9C0B89C3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>
            <a:extLst>
              <a:ext uri="{FF2B5EF4-FFF2-40B4-BE49-F238E27FC236}">
                <a16:creationId xmlns:a16="http://schemas.microsoft.com/office/drawing/2014/main" id="{74B14AD9-F5D1-034E-7FE1-E04F852FB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 </a:t>
            </a:r>
            <a:r>
              <a:rPr lang="hr-HR" sz="3200" dirty="0"/>
              <a:t>Projekt</a:t>
            </a:r>
            <a:endParaRPr dirty="0"/>
          </a:p>
        </p:txBody>
      </p:sp>
      <p:sp>
        <p:nvSpPr>
          <p:cNvPr id="258" name="Google Shape;258;p30">
            <a:extLst>
              <a:ext uri="{FF2B5EF4-FFF2-40B4-BE49-F238E27FC236}">
                <a16:creationId xmlns:a16="http://schemas.microsoft.com/office/drawing/2014/main" id="{1763812E-57CC-5909-5D46-125395A3E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388901"/>
            <a:ext cx="6180863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latin typeface="Quantico" panose="020B0604020202020204" charset="0"/>
              </a:rPr>
              <a:t>Jednostavno, robusno, skalabilno.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sz="2400" dirty="0">
              <a:latin typeface="Quantic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latin typeface="Quantico" panose="020B0604020202020204" charset="0"/>
              </a:rPr>
              <a:t>Moderni </a:t>
            </a:r>
            <a:r>
              <a:rPr lang="hr-HR" sz="2400" dirty="0" err="1">
                <a:latin typeface="Quantico" panose="020B0604020202020204" charset="0"/>
              </a:rPr>
              <a:t>Tech</a:t>
            </a:r>
            <a:r>
              <a:rPr lang="hr-HR" sz="2400" dirty="0">
                <a:latin typeface="Quantico" panose="020B0604020202020204" charset="0"/>
              </a:rPr>
              <a:t> </a:t>
            </a:r>
            <a:r>
              <a:rPr lang="hr-HR" sz="2400" dirty="0" err="1">
                <a:latin typeface="Quantico" panose="020B0604020202020204" charset="0"/>
              </a:rPr>
              <a:t>Stack</a:t>
            </a:r>
            <a:r>
              <a:rPr lang="hr-HR" sz="2400" dirty="0">
                <a:latin typeface="Quantico" panose="020B0604020202020204" charset="0"/>
              </a:rPr>
              <a:t> i najbolje prakse!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sz="2400" dirty="0">
              <a:latin typeface="Quantic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latin typeface="Quantico" panose="020B0604020202020204" charset="0"/>
              </a:rPr>
              <a:t>Bez ovisnosti o Cloud-u.</a:t>
            </a:r>
            <a:endParaRPr sz="2400" dirty="0">
              <a:latin typeface="Quantico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23B112-389D-FAE0-75BD-0ECC32D75F46}"/>
              </a:ext>
            </a:extLst>
          </p:cNvPr>
          <p:cNvSpPr/>
          <p:nvPr/>
        </p:nvSpPr>
        <p:spPr>
          <a:xfrm>
            <a:off x="367903" y="4700202"/>
            <a:ext cx="8590360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oogle Shape;271;p31">
            <a:extLst>
              <a:ext uri="{FF2B5EF4-FFF2-40B4-BE49-F238E27FC236}">
                <a16:creationId xmlns:a16="http://schemas.microsoft.com/office/drawing/2014/main" id="{D94B7C51-EDF4-D5F6-0842-A455C077A0A9}"/>
              </a:ext>
            </a:extLst>
          </p:cNvPr>
          <p:cNvGrpSpPr/>
          <p:nvPr/>
        </p:nvGrpSpPr>
        <p:grpSpPr>
          <a:xfrm>
            <a:off x="6085479" y="285928"/>
            <a:ext cx="2338521" cy="1657171"/>
            <a:chOff x="-227375" y="1029588"/>
            <a:chExt cx="4718446" cy="4667400"/>
          </a:xfrm>
        </p:grpSpPr>
        <p:sp>
          <p:nvSpPr>
            <p:cNvPr id="9" name="Google Shape;272;p31">
              <a:extLst>
                <a:ext uri="{FF2B5EF4-FFF2-40B4-BE49-F238E27FC236}">
                  <a16:creationId xmlns:a16="http://schemas.microsoft.com/office/drawing/2014/main" id="{09C1B704-3D22-C67E-BBC7-38026935ACDD}"/>
                </a:ext>
              </a:extLst>
            </p:cNvPr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;p31">
              <a:extLst>
                <a:ext uri="{FF2B5EF4-FFF2-40B4-BE49-F238E27FC236}">
                  <a16:creationId xmlns:a16="http://schemas.microsoft.com/office/drawing/2014/main" id="{2229E919-000F-C941-1DC8-F57FBF679538}"/>
                </a:ext>
              </a:extLst>
            </p:cNvPr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528B913B-E82E-89C7-DFEB-13A37821D080}"/>
              </a:ext>
            </a:extLst>
          </p:cNvPr>
          <p:cNvSpPr txBox="1">
            <a:spLocks/>
          </p:cNvSpPr>
          <p:nvPr/>
        </p:nvSpPr>
        <p:spPr>
          <a:xfrm>
            <a:off x="6302347" y="776443"/>
            <a:ext cx="1767601" cy="1200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8800" dirty="0">
                <a:solidFill>
                  <a:schemeClr val="tx1"/>
                </a:solidFill>
                <a:latin typeface="Quantico" panose="020B0604020202020204" charset="0"/>
              </a:rPr>
              <a:t>01</a:t>
            </a:r>
            <a:endParaRPr lang="en" sz="8800" dirty="0">
              <a:solidFill>
                <a:schemeClr val="tx1"/>
              </a:solidFill>
              <a:latin typeface="Quantic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3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626715" y="556455"/>
            <a:ext cx="7651892" cy="4030590"/>
            <a:chOff x="692689" y="714184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692689" y="714184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tx1"/>
                  </a:solidFill>
                  <a:latin typeface="Quantico" panose="020B0604020202020204" charset="0"/>
                </a:rPr>
                <a:t>Frontend</a:t>
              </a: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tx1"/>
                  </a:solidFill>
                  <a:latin typeface="Quantico" panose="020B0604020202020204" charset="0"/>
                </a:rPr>
                <a:t>					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tx1"/>
                  </a:solidFill>
                  <a:latin typeface="Quantico" panose="020B0604020202020204" charset="0"/>
                </a:rPr>
                <a:t>Vue.js (TypeScript)</a:t>
              </a: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tx1"/>
                  </a:solidFill>
                  <a:latin typeface="Quantico" panose="020B0604020202020204" charset="0"/>
                </a:rPr>
                <a:t>			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 err="1">
                  <a:solidFill>
                    <a:schemeClr val="tx1"/>
                  </a:solidFill>
                  <a:latin typeface="Quantico" panose="020B0604020202020204" charset="0"/>
                </a:rPr>
                <a:t>Tailwindcss</a:t>
              </a:r>
              <a:r>
                <a:rPr lang="en-GB" sz="2000" dirty="0">
                  <a:solidFill>
                    <a:schemeClr val="tx1"/>
                  </a:solidFill>
                  <a:latin typeface="Quantico" panose="020B0604020202020204" charset="0"/>
                </a:rPr>
                <a:t> </a:t>
              </a: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hr-HR" sz="2000" dirty="0">
                <a:solidFill>
                  <a:schemeClr val="tx1"/>
                </a:solidFill>
                <a:latin typeface="Quantico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sz="2000" dirty="0">
                  <a:solidFill>
                    <a:schemeClr val="tx1"/>
                  </a:solidFill>
                  <a:latin typeface="Quantico" panose="020B0604020202020204" charset="0"/>
                </a:rPr>
                <a:t>DaisyUI</a:t>
              </a: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692689" y="714184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540008" y="397662"/>
            <a:ext cx="1913526" cy="1356002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9583" y="836583"/>
            <a:ext cx="3943500" cy="668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800" dirty="0" err="1">
                <a:latin typeface="Quantico" panose="020B0604020202020204" charset="0"/>
              </a:rPr>
              <a:t>Tech</a:t>
            </a:r>
            <a:r>
              <a:rPr lang="hr-HR" sz="4800" dirty="0">
                <a:latin typeface="Quantico" panose="020B0604020202020204" charset="0"/>
              </a:rPr>
              <a:t> </a:t>
            </a:r>
            <a:r>
              <a:rPr lang="hr-HR" sz="4800" dirty="0" err="1">
                <a:latin typeface="Quantico" panose="020B0604020202020204" charset="0"/>
              </a:rPr>
              <a:t>Stack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612960" y="726704"/>
            <a:ext cx="1767601" cy="1200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2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5DC9B8-D1BB-9FFB-7354-5393C56E4F06}"/>
              </a:ext>
            </a:extLst>
          </p:cNvPr>
          <p:cNvSpPr/>
          <p:nvPr/>
        </p:nvSpPr>
        <p:spPr>
          <a:xfrm>
            <a:off x="367903" y="4593451"/>
            <a:ext cx="8590360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A482FF-877D-BE35-9E2B-E0EF95ECCB04}"/>
              </a:ext>
            </a:extLst>
          </p:cNvPr>
          <p:cNvSpPr/>
          <p:nvPr/>
        </p:nvSpPr>
        <p:spPr>
          <a:xfrm>
            <a:off x="4108738" y="2356083"/>
            <a:ext cx="45719" cy="214813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7823D-5103-5F93-CD79-0A3BFEFE29CD}"/>
              </a:ext>
            </a:extLst>
          </p:cNvPr>
          <p:cNvSpPr txBox="1"/>
          <p:nvPr/>
        </p:nvSpPr>
        <p:spPr>
          <a:xfrm>
            <a:off x="4224981" y="2266573"/>
            <a:ext cx="3411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Backend</a:t>
            </a:r>
            <a:endParaRPr lang="hr-HR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endParaRPr lang="en-GB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ASP. NET Core 8.0</a:t>
            </a:r>
            <a:endParaRPr lang="hr-HR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endParaRPr lang="en-GB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Entity</a:t>
            </a:r>
            <a:r>
              <a:rPr lang="hr-HR" sz="2000" dirty="0">
                <a:solidFill>
                  <a:schemeClr val="tx1"/>
                </a:solidFill>
                <a:latin typeface="Quantico" panose="020B060402020202020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Frame</a:t>
            </a:r>
            <a:r>
              <a:rPr lang="hr-HR" sz="2000" dirty="0">
                <a:solidFill>
                  <a:schemeClr val="tx1"/>
                </a:solidFill>
                <a:latin typeface="Quantico" panose="020B0604020202020204" charset="0"/>
              </a:rPr>
              <a:t>w</a:t>
            </a:r>
            <a:r>
              <a:rPr lang="en-GB" sz="2000" dirty="0" err="1">
                <a:solidFill>
                  <a:schemeClr val="tx1"/>
                </a:solidFill>
                <a:latin typeface="Quantico" panose="020B0604020202020204" charset="0"/>
              </a:rPr>
              <a:t>ork</a:t>
            </a:r>
            <a:r>
              <a:rPr lang="hr-HR" sz="2000" dirty="0">
                <a:solidFill>
                  <a:schemeClr val="tx1"/>
                </a:solidFill>
                <a:latin typeface="Quantico" panose="020B060402020202020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Core</a:t>
            </a:r>
            <a:endParaRPr lang="hr-HR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endParaRPr lang="en-GB" sz="2000" dirty="0">
              <a:solidFill>
                <a:schemeClr val="tx1"/>
              </a:solidFill>
              <a:latin typeface="Quantico" panose="020B060402020202020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Quantico" panose="020B0604020202020204" charset="0"/>
              </a:rPr>
              <a:t>MSSQL</a:t>
            </a:r>
            <a:r>
              <a:rPr lang="hr-HR" sz="2000" dirty="0">
                <a:solidFill>
                  <a:schemeClr val="tx1"/>
                </a:solidFill>
                <a:latin typeface="Quantico" panose="020B0604020202020204" charset="0"/>
              </a:rPr>
              <a:t> </a:t>
            </a:r>
            <a:r>
              <a:rPr lang="hr-HR" sz="2000" dirty="0" err="1">
                <a:solidFill>
                  <a:schemeClr val="tx1"/>
                </a:solidFill>
                <a:latin typeface="Quantico" panose="020B0604020202020204" charset="0"/>
              </a:rPr>
              <a:t>Database</a:t>
            </a:r>
            <a:endParaRPr lang="en-GB" sz="2000" dirty="0">
              <a:solidFill>
                <a:schemeClr val="tx1"/>
              </a:solidFill>
              <a:latin typeface="Quantico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8F480-714E-55AB-A94E-D3AD9139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40" y="3970432"/>
            <a:ext cx="517624" cy="517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DB7146-4EAE-7681-5996-2AE30D66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923" y="2885313"/>
            <a:ext cx="393858" cy="3410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202F50-3564-CB16-E1AF-09B6C5DBB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16" y="3497549"/>
            <a:ext cx="482873" cy="289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6E7060-A343-5958-090A-6D8E5009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480" y="2830732"/>
            <a:ext cx="450186" cy="4501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69D676-57AD-75CB-7782-979931340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479" y="3497549"/>
            <a:ext cx="450187" cy="4501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A16B8B-9A13-0F01-749E-FCA6B726B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742" y="4124558"/>
            <a:ext cx="379661" cy="379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15FFD125-92BF-4710-B096-72FE17F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>
            <a:extLst>
              <a:ext uri="{FF2B5EF4-FFF2-40B4-BE49-F238E27FC236}">
                <a16:creationId xmlns:a16="http://schemas.microsoft.com/office/drawing/2014/main" id="{77A51E0A-2C27-C679-5051-71E839B48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79684" y="2014537"/>
            <a:ext cx="2584632" cy="111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latin typeface="Quantico" panose="020B0604020202020204" charset="0"/>
              </a:rPr>
              <a:t>DEMO</a:t>
            </a:r>
            <a:endParaRPr sz="6600" dirty="0">
              <a:latin typeface="Quantico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41792-FC44-364C-9B66-327C1AD5386E}"/>
              </a:ext>
            </a:extLst>
          </p:cNvPr>
          <p:cNvSpPr/>
          <p:nvPr/>
        </p:nvSpPr>
        <p:spPr>
          <a:xfrm>
            <a:off x="367903" y="4700202"/>
            <a:ext cx="8590360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oogle Shape;271;p31">
            <a:extLst>
              <a:ext uri="{FF2B5EF4-FFF2-40B4-BE49-F238E27FC236}">
                <a16:creationId xmlns:a16="http://schemas.microsoft.com/office/drawing/2014/main" id="{62E771C2-C735-35A5-580D-B0842F527EC0}"/>
              </a:ext>
            </a:extLst>
          </p:cNvPr>
          <p:cNvGrpSpPr/>
          <p:nvPr/>
        </p:nvGrpSpPr>
        <p:grpSpPr>
          <a:xfrm>
            <a:off x="6085479" y="319677"/>
            <a:ext cx="2338521" cy="1657171"/>
            <a:chOff x="-227375" y="1029588"/>
            <a:chExt cx="4718446" cy="4667400"/>
          </a:xfrm>
        </p:grpSpPr>
        <p:sp>
          <p:nvSpPr>
            <p:cNvPr id="4" name="Google Shape;272;p31">
              <a:extLst>
                <a:ext uri="{FF2B5EF4-FFF2-40B4-BE49-F238E27FC236}">
                  <a16:creationId xmlns:a16="http://schemas.microsoft.com/office/drawing/2014/main" id="{90EEC57D-0908-BF3E-EEE6-EDA8864AEFFE}"/>
                </a:ext>
              </a:extLst>
            </p:cNvPr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3;p31">
              <a:extLst>
                <a:ext uri="{FF2B5EF4-FFF2-40B4-BE49-F238E27FC236}">
                  <a16:creationId xmlns:a16="http://schemas.microsoft.com/office/drawing/2014/main" id="{2F3EB032-403B-D3DC-01B9-C3CF3FE3CBFB}"/>
                </a:ext>
              </a:extLst>
            </p:cNvPr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5;p31">
            <a:extLst>
              <a:ext uri="{FF2B5EF4-FFF2-40B4-BE49-F238E27FC236}">
                <a16:creationId xmlns:a16="http://schemas.microsoft.com/office/drawing/2014/main" id="{CAF41EA7-97EF-CF88-1BDB-148BDAD01A6D}"/>
              </a:ext>
            </a:extLst>
          </p:cNvPr>
          <p:cNvSpPr txBox="1">
            <a:spLocks/>
          </p:cNvSpPr>
          <p:nvPr/>
        </p:nvSpPr>
        <p:spPr>
          <a:xfrm>
            <a:off x="6431887" y="814132"/>
            <a:ext cx="1767601" cy="1200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8800" dirty="0">
                <a:solidFill>
                  <a:schemeClr val="tx1"/>
                </a:solidFill>
                <a:latin typeface="Quantico" panose="020B0604020202020204" charset="0"/>
              </a:rPr>
              <a:t>03</a:t>
            </a:r>
            <a:endParaRPr lang="en" sz="8800" dirty="0">
              <a:solidFill>
                <a:schemeClr val="tx1"/>
              </a:solidFill>
              <a:latin typeface="Quantic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2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>
          <a:extLst>
            <a:ext uri="{FF2B5EF4-FFF2-40B4-BE49-F238E27FC236}">
              <a16:creationId xmlns:a16="http://schemas.microsoft.com/office/drawing/2014/main" id="{3A3B8FF8-9634-32AD-F76D-ADEA78A5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">
            <a:extLst>
              <a:ext uri="{FF2B5EF4-FFF2-40B4-BE49-F238E27FC236}">
                <a16:creationId xmlns:a16="http://schemas.microsoft.com/office/drawing/2014/main" id="{6D6B5138-DDE0-ECB1-D7BE-EE0C87A61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hr-HR" dirty="0"/>
              <a:t>Hvala na pažnji </a:t>
            </a:r>
            <a:endParaRPr dirty="0"/>
          </a:p>
        </p:txBody>
      </p:sp>
      <p:sp>
        <p:nvSpPr>
          <p:cNvPr id="657" name="Google Shape;657;p48">
            <a:extLst>
              <a:ext uri="{FF2B5EF4-FFF2-40B4-BE49-F238E27FC236}">
                <a16:creationId xmlns:a16="http://schemas.microsoft.com/office/drawing/2014/main" id="{70842A60-C790-44F1-A4BD-374DCABEF760}"/>
              </a:ext>
            </a:extLst>
          </p:cNvPr>
          <p:cNvSpPr txBox="1"/>
          <p:nvPr/>
        </p:nvSpPr>
        <p:spPr>
          <a:xfrm>
            <a:off x="6591257" y="19207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77672-E15D-8612-7209-F40BF5001775}"/>
              </a:ext>
            </a:extLst>
          </p:cNvPr>
          <p:cNvSpPr/>
          <p:nvPr/>
        </p:nvSpPr>
        <p:spPr>
          <a:xfrm>
            <a:off x="367903" y="4700202"/>
            <a:ext cx="8590360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Google Shape;220;p27">
            <a:extLst>
              <a:ext uri="{FF2B5EF4-FFF2-40B4-BE49-F238E27FC236}">
                <a16:creationId xmlns:a16="http://schemas.microsoft.com/office/drawing/2014/main" id="{307C6C8D-F741-FCB9-AFDC-C09096414DA8}"/>
              </a:ext>
            </a:extLst>
          </p:cNvPr>
          <p:cNvSpPr txBox="1">
            <a:spLocks/>
          </p:cNvSpPr>
          <p:nvPr/>
        </p:nvSpPr>
        <p:spPr>
          <a:xfrm>
            <a:off x="1529860" y="2156460"/>
            <a:ext cx="5154930" cy="22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hr-HR" sz="3200" dirty="0">
                <a:solidFill>
                  <a:schemeClr val="tx1"/>
                </a:solidFill>
              </a:rPr>
              <a:t> </a:t>
            </a:r>
          </a:p>
          <a:p>
            <a:endParaRPr lang="hr-HR" sz="2000" dirty="0">
              <a:solidFill>
                <a:schemeClr val="tx1"/>
              </a:solidFill>
            </a:endParaRPr>
          </a:p>
          <a:p>
            <a:endParaRPr lang="hr-HR" sz="2000" dirty="0">
              <a:solidFill>
                <a:schemeClr val="tx1"/>
              </a:solidFill>
            </a:endParaRPr>
          </a:p>
          <a:p>
            <a:r>
              <a:rPr lang="hr-HR" sz="2400" dirty="0">
                <a:solidFill>
                  <a:schemeClr val="tx1"/>
                </a:solidFill>
              </a:rPr>
              <a:t>Mihael Šorgo   (Dizajn/Foto) </a:t>
            </a:r>
          </a:p>
          <a:p>
            <a:r>
              <a:rPr lang="hr-HR" sz="2400" dirty="0">
                <a:solidFill>
                  <a:schemeClr val="tx1"/>
                </a:solidFill>
              </a:rPr>
              <a:t>Ante Prskalo   (Dackend dev)</a:t>
            </a:r>
          </a:p>
          <a:p>
            <a:r>
              <a:rPr lang="hr-HR" sz="2400" dirty="0">
                <a:solidFill>
                  <a:schemeClr val="tx1"/>
                </a:solidFill>
              </a:rPr>
              <a:t>Kristijan Rosandić   (Frontend dev)</a:t>
            </a:r>
          </a:p>
          <a:p>
            <a:r>
              <a:rPr lang="hr-HR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3EB44-FB50-43CF-29D2-EA215AAEA690}"/>
              </a:ext>
            </a:extLst>
          </p:cNvPr>
          <p:cNvSpPr txBox="1"/>
          <p:nvPr/>
        </p:nvSpPr>
        <p:spPr>
          <a:xfrm>
            <a:off x="1051261" y="3157862"/>
            <a:ext cx="432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>
                <a:solidFill>
                  <a:schemeClr val="tx1"/>
                </a:solidFill>
                <a:latin typeface="Quantico" panose="020B0604020202020204" charset="0"/>
              </a:rPr>
              <a:t>M</a:t>
            </a:r>
          </a:p>
          <a:p>
            <a:pPr algn="ctr"/>
            <a:r>
              <a:rPr lang="hr-HR" sz="2400" dirty="0">
                <a:solidFill>
                  <a:schemeClr val="tx1"/>
                </a:solidFill>
                <a:latin typeface="Quantico" panose="020B0604020202020204" charset="0"/>
              </a:rPr>
              <a:t>A</a:t>
            </a:r>
          </a:p>
          <a:p>
            <a:pPr algn="ctr"/>
            <a:r>
              <a:rPr lang="hr-HR" sz="2400" dirty="0">
                <a:solidFill>
                  <a:schemeClr val="tx1"/>
                </a:solidFill>
                <a:latin typeface="Quantico" panose="020B0604020202020204" charset="0"/>
              </a:rPr>
              <a:t>K</a:t>
            </a:r>
            <a:endParaRPr lang="en-GB" sz="2400" dirty="0">
              <a:solidFill>
                <a:schemeClr val="tx1"/>
              </a:solidFill>
              <a:latin typeface="Quantic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22786-8583-0759-9C3A-6D4CD07D347E}"/>
              </a:ext>
            </a:extLst>
          </p:cNvPr>
          <p:cNvSpPr txBox="1"/>
          <p:nvPr/>
        </p:nvSpPr>
        <p:spPr>
          <a:xfrm>
            <a:off x="1047914" y="2613756"/>
            <a:ext cx="145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solidFill>
                  <a:schemeClr val="tx1"/>
                </a:solidFill>
                <a:latin typeface="Quantico" panose="020B0604020202020204" charset="0"/>
              </a:rPr>
              <a:t>M. A. K.</a:t>
            </a:r>
          </a:p>
        </p:txBody>
      </p:sp>
    </p:spTree>
    <p:extLst>
      <p:ext uri="{BB962C8B-B14F-4D97-AF65-F5344CB8AC3E}">
        <p14:creationId xmlns:p14="http://schemas.microsoft.com/office/powerpoint/2010/main" val="355959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"/>
          <p:cNvSpPr txBox="1">
            <a:spLocks noGrp="1"/>
          </p:cNvSpPr>
          <p:nvPr>
            <p:ph type="title"/>
          </p:nvPr>
        </p:nvSpPr>
        <p:spPr>
          <a:xfrm>
            <a:off x="720000" y="7258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hr-HR" dirty="0"/>
              <a:t>Hvala na pažnji </a:t>
            </a:r>
            <a:endParaRPr dirty="0"/>
          </a:p>
        </p:txBody>
      </p:sp>
      <p:sp>
        <p:nvSpPr>
          <p:cNvPr id="657" name="Google Shape;657;p48"/>
          <p:cNvSpPr txBox="1"/>
          <p:nvPr/>
        </p:nvSpPr>
        <p:spPr>
          <a:xfrm>
            <a:off x="6591257" y="19207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827E1-B1E9-FB2A-D786-C1BF4028AA0E}"/>
              </a:ext>
            </a:extLst>
          </p:cNvPr>
          <p:cNvSpPr/>
          <p:nvPr/>
        </p:nvSpPr>
        <p:spPr>
          <a:xfrm>
            <a:off x="367903" y="4700202"/>
            <a:ext cx="8590360" cy="321468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101</Words>
  <Application>Microsoft Office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Quantico</vt:lpstr>
      <vt:lpstr>Nunito Light</vt:lpstr>
      <vt:lpstr>Arial</vt:lpstr>
      <vt:lpstr>Anaheim</vt:lpstr>
      <vt:lpstr>Source Code Pro</vt:lpstr>
      <vt:lpstr>New Operating System Design Pitch Deck by Slidesgo</vt:lpstr>
      <vt:lpstr>Iznajmljivanje društvenih domova u Bjelovaru</vt:lpstr>
      <vt:lpstr>&lt;/ Projekt</vt:lpstr>
      <vt:lpstr>Tech Stack</vt:lpstr>
      <vt:lpstr>PowerPoint Presentation</vt:lpstr>
      <vt:lpstr>&lt;/ Hvala na pažnji </vt:lpstr>
      <vt:lpstr>&lt;/ Hvala na pažnji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Kristijan Ross</cp:lastModifiedBy>
  <cp:revision>16</cp:revision>
  <dcterms:modified xsi:type="dcterms:W3CDTF">2024-10-28T19:28:58Z</dcterms:modified>
</cp:coreProperties>
</file>